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tags/tag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25"/>
  </p:notesMasterIdLst>
  <p:handoutMasterIdLst>
    <p:handoutMasterId r:id="rId26"/>
  </p:handoutMasterIdLst>
  <p:sldIdLst>
    <p:sldId id="311" r:id="rId2"/>
    <p:sldId id="505" r:id="rId3"/>
    <p:sldId id="506" r:id="rId4"/>
    <p:sldId id="507" r:id="rId5"/>
    <p:sldId id="509" r:id="rId6"/>
    <p:sldId id="510" r:id="rId7"/>
    <p:sldId id="511" r:id="rId8"/>
    <p:sldId id="512" r:id="rId9"/>
    <p:sldId id="513" r:id="rId10"/>
    <p:sldId id="527" r:id="rId11"/>
    <p:sldId id="514" r:id="rId12"/>
    <p:sldId id="515" r:id="rId13"/>
    <p:sldId id="516" r:id="rId14"/>
    <p:sldId id="517" r:id="rId15"/>
    <p:sldId id="518" r:id="rId16"/>
    <p:sldId id="519" r:id="rId17"/>
    <p:sldId id="520" r:id="rId18"/>
    <p:sldId id="521" r:id="rId19"/>
    <p:sldId id="522" r:id="rId20"/>
    <p:sldId id="523" r:id="rId21"/>
    <p:sldId id="524" r:id="rId22"/>
    <p:sldId id="525" r:id="rId23"/>
    <p:sldId id="526" r:id="rId2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514E"/>
    <a:srgbClr val="1E4B87"/>
    <a:srgbClr val="C0504D"/>
    <a:srgbClr val="FF8200"/>
    <a:srgbClr val="BF5700"/>
    <a:srgbClr val="1D1A36"/>
    <a:srgbClr val="262626"/>
    <a:srgbClr val="1B306B"/>
    <a:srgbClr val="FFCC00"/>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37" autoAdjust="0"/>
    <p:restoredTop sz="78039" autoAdjust="0"/>
  </p:normalViewPr>
  <p:slideViewPr>
    <p:cSldViewPr>
      <p:cViewPr varScale="1">
        <p:scale>
          <a:sx n="97" d="100"/>
          <a:sy n="97" d="100"/>
        </p:scale>
        <p:origin x="1768" y="184"/>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2/4/18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2/4/18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students.</a:t>
            </a:r>
          </a:p>
          <a:p>
            <a:endParaRPr lang="en-US" dirty="0"/>
          </a:p>
          <a:p>
            <a:r>
              <a:rPr lang="en-US" dirty="0"/>
              <a:t>This week we will</a:t>
            </a:r>
            <a:r>
              <a:rPr lang="en-US" baseline="0" dirty="0"/>
              <a:t> learn to build and deploy websites. Before we dive in to coding, we’re going to have a quick overview of some of the technologies we’ll be learning over the next few days and weeks.</a:t>
            </a:r>
          </a:p>
          <a:p>
            <a:endParaRPr lang="en-US" baseline="0" dirty="0"/>
          </a:p>
          <a:p>
            <a:r>
              <a:rPr lang="en-US" baseline="0" dirty="0"/>
              <a:t>Start with a question: What is the Web? (don’t wait for answers, just go to next slide)</a:t>
            </a:r>
            <a:endParaRPr lang="en-US" dirty="0"/>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298863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pPr marL="171450" indent="-171450">
              <a:buFont typeface="Arial" charset="0"/>
              <a:buChar char="•"/>
            </a:pPr>
            <a:r>
              <a:rPr lang="en-US" dirty="0"/>
              <a:t>Being a markdown language, HTML doesn’t use variables or loops or functions</a:t>
            </a:r>
            <a:r>
              <a:rPr lang="en-US" baseline="0" dirty="0"/>
              <a:t> or have any kind of programming logic.</a:t>
            </a:r>
          </a:p>
          <a:p>
            <a:pPr marL="171450" indent="-171450">
              <a:buFont typeface="Arial" charset="0"/>
              <a:buChar char="•"/>
            </a:pPr>
            <a:endParaRPr lang="en-US" baseline="0" dirty="0"/>
          </a:p>
          <a:p>
            <a:pPr marL="171450" indent="-171450">
              <a:buFont typeface="Arial" charset="0"/>
              <a:buChar char="•"/>
            </a:pPr>
            <a:r>
              <a:rPr lang="en-US" baseline="0" dirty="0"/>
              <a:t>Instead we use HTML tags to declare what should be rendered to the page in the browser.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2037559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pPr marL="171450" indent="-171450">
              <a:buFont typeface="Arial" charset="0"/>
              <a:buChar char="•"/>
            </a:pPr>
            <a:r>
              <a:rPr lang="en-US" dirty="0"/>
              <a:t>HTML</a:t>
            </a:r>
            <a:r>
              <a:rPr lang="en-US" baseline="0" dirty="0"/>
              <a:t> tags are written using angle brackets.</a:t>
            </a:r>
          </a:p>
          <a:p>
            <a:pPr marL="171450" indent="-171450">
              <a:buFont typeface="Arial" charset="0"/>
              <a:buChar char="•"/>
            </a:pPr>
            <a:endParaRPr lang="en-US" baseline="0" dirty="0"/>
          </a:p>
          <a:p>
            <a:pPr marL="171450" indent="-171450">
              <a:buFont typeface="Arial" charset="0"/>
              <a:buChar char="•"/>
            </a:pPr>
            <a:r>
              <a:rPr lang="en-US" baseline="0" dirty="0"/>
              <a:t>*Most* HTML elements follow the format of:</a:t>
            </a:r>
          </a:p>
          <a:p>
            <a:pPr marL="628650" lvl="1" indent="-171450">
              <a:buFont typeface="Arial" charset="0"/>
              <a:buChar char="•"/>
            </a:pPr>
            <a:r>
              <a:rPr lang="en-US" baseline="0" dirty="0"/>
              <a:t>Opening tag</a:t>
            </a:r>
          </a:p>
          <a:p>
            <a:pPr marL="628650" lvl="1" indent="-171450">
              <a:buFont typeface="Arial" charset="0"/>
              <a:buChar char="•"/>
            </a:pPr>
            <a:r>
              <a:rPr lang="en-US" baseline="0" dirty="0"/>
              <a:t>Content</a:t>
            </a:r>
          </a:p>
          <a:p>
            <a:pPr marL="628650" lvl="1" indent="-171450">
              <a:buFont typeface="Arial" charset="0"/>
              <a:buChar char="•"/>
            </a:pPr>
            <a:r>
              <a:rPr lang="en-US" baseline="0" dirty="0"/>
              <a:t>Closing tag</a:t>
            </a:r>
          </a:p>
          <a:p>
            <a:pPr marL="628650" lvl="1" indent="-171450">
              <a:buFont typeface="Arial" charset="0"/>
              <a:buChar char="•"/>
            </a:pPr>
            <a:endParaRPr lang="en-US" baseline="0" dirty="0"/>
          </a:p>
          <a:p>
            <a:pPr marL="171450" lvl="1" indent="-171450">
              <a:buFont typeface="Arial" charset="0"/>
              <a:buChar char="•"/>
            </a:pPr>
            <a:r>
              <a:rPr lang="en-US" baseline="0" dirty="0"/>
              <a:t>Can students guess what this tag might be used for?</a:t>
            </a:r>
          </a:p>
          <a:p>
            <a:pPr marL="628650" lvl="2" indent="-171450">
              <a:buFont typeface="Arial" charset="0"/>
              <a:buChar char="•"/>
            </a:pPr>
            <a:r>
              <a:rPr lang="en-US" baseline="0" dirty="0"/>
              <a:t>It’s a heading tag. They come in 6 numbered sizes (h1-h6), with h1 having the largest text and being the most important</a:t>
            </a:r>
          </a:p>
          <a:p>
            <a:pPr marL="628650" lvl="2" indent="-171450">
              <a:buFont typeface="Arial" charset="0"/>
              <a:buChar char="•"/>
            </a:pPr>
            <a:r>
              <a:rPr lang="en-US" baseline="0" dirty="0"/>
              <a:t>Heading elements can help describe and section off our content.</a:t>
            </a:r>
          </a:p>
          <a:p>
            <a:pPr marL="628650" lvl="2" indent="-171450">
              <a:buFont typeface="Arial" charset="0"/>
              <a:buChar char="•"/>
            </a:pPr>
            <a:r>
              <a:rPr lang="en-US" baseline="0" dirty="0"/>
              <a:t>Search engines may look at heading tags to try to understand what a web page is about.</a:t>
            </a:r>
          </a:p>
          <a:p>
            <a:pPr marL="628650" lvl="1" indent="-171450">
              <a:buFont typeface="Arial" charset="0"/>
              <a:buChar char="•"/>
            </a:pP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extLst>
      <p:ext uri="{BB962C8B-B14F-4D97-AF65-F5344CB8AC3E}">
        <p14:creationId xmlns:p14="http://schemas.microsoft.com/office/powerpoint/2010/main" val="1175261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pPr marL="171450" indent="-171450">
              <a:buFont typeface="Arial" charset="0"/>
              <a:buChar char="•"/>
            </a:pPr>
            <a:r>
              <a:rPr lang="en-US" dirty="0"/>
              <a:t>Some</a:t>
            </a:r>
            <a:r>
              <a:rPr lang="en-US" baseline="0" dirty="0"/>
              <a:t> HTML tags have attributes they are commonly paired with.</a:t>
            </a:r>
          </a:p>
          <a:p>
            <a:pPr marL="171450" indent="-171450">
              <a:buFont typeface="Arial" charset="0"/>
              <a:buChar char="•"/>
            </a:pPr>
            <a:endParaRPr lang="en-US" baseline="0" dirty="0"/>
          </a:p>
          <a:p>
            <a:pPr marL="171450" indent="-171450">
              <a:buFont typeface="Arial" charset="0"/>
              <a:buChar char="•"/>
            </a:pPr>
            <a:r>
              <a:rPr lang="en-US" baseline="0" dirty="0"/>
              <a:t>An attribute acts as a modifier for an HTML element. They either modify an element’s default behavior, or they can provide functionality to certain elements which are unable to otherwise function without them.</a:t>
            </a:r>
          </a:p>
          <a:p>
            <a:pPr marL="171450" indent="-171450">
              <a:buFont typeface="Arial" charset="0"/>
              <a:buChar char="•"/>
            </a:pPr>
            <a:endParaRPr lang="en-US" baseline="0" dirty="0"/>
          </a:p>
          <a:p>
            <a:pPr marL="171450" indent="-171450">
              <a:buFont typeface="Arial" charset="0"/>
              <a:buChar char="•"/>
            </a:pPr>
            <a:r>
              <a:rPr lang="en-US" baseline="0" dirty="0"/>
              <a:t>Q: What does this tag look like it’s doing?</a:t>
            </a:r>
          </a:p>
          <a:p>
            <a:pPr marL="628650" lvl="1" indent="-171450">
              <a:buFont typeface="Arial" charset="0"/>
              <a:buChar char="•"/>
            </a:pPr>
            <a:r>
              <a:rPr lang="en-US" baseline="0" dirty="0"/>
              <a:t>In this example, we have an anchor tag, which when rendered to the page creates a hyperlink. The “</a:t>
            </a:r>
            <a:r>
              <a:rPr lang="en-US" baseline="0" dirty="0" err="1"/>
              <a:t>href</a:t>
            </a:r>
            <a:r>
              <a:rPr lang="en-US" baseline="0" dirty="0"/>
              <a:t>” attribute describes the URL that the user should be brought to after clicking the rendered link.</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1375418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pPr marL="171450" indent="-171450">
              <a:buFont typeface="Arial" charset="0"/>
              <a:buChar char="•"/>
            </a:pPr>
            <a:r>
              <a:rPr lang="en-US" dirty="0"/>
              <a:t>While most elements have an opening and closing tag, a</a:t>
            </a:r>
            <a:r>
              <a:rPr lang="en-US" baseline="0" dirty="0"/>
              <a:t> few are self closing. These are known as void elements.</a:t>
            </a:r>
          </a:p>
          <a:p>
            <a:pPr marL="171450" indent="-171450">
              <a:buFont typeface="Arial" charset="0"/>
              <a:buChar char="•"/>
            </a:pPr>
            <a:endParaRPr lang="en-US" baseline="0" dirty="0"/>
          </a:p>
          <a:p>
            <a:pPr marL="171450" indent="-171450">
              <a:buFont typeface="Arial" charset="0"/>
              <a:buChar char="•"/>
            </a:pPr>
            <a:r>
              <a:rPr lang="en-US" baseline="0" dirty="0"/>
              <a:t>Q: Can you guess what this element is?</a:t>
            </a:r>
          </a:p>
          <a:p>
            <a:pPr marL="628650" lvl="1" indent="-171450">
              <a:buFont typeface="Arial" charset="0"/>
              <a:buChar char="•"/>
            </a:pPr>
            <a:r>
              <a:rPr lang="en-US" baseline="0" dirty="0"/>
              <a:t>An </a:t>
            </a:r>
            <a:r>
              <a:rPr lang="en-US" baseline="0" dirty="0" err="1"/>
              <a:t>img</a:t>
            </a:r>
            <a:r>
              <a:rPr lang="en-US" baseline="0" dirty="0"/>
              <a:t> tag creates an image element, and the </a:t>
            </a:r>
            <a:r>
              <a:rPr lang="en-US" baseline="0" dirty="0" err="1"/>
              <a:t>src</a:t>
            </a:r>
            <a:r>
              <a:rPr lang="en-US" baseline="0" dirty="0"/>
              <a:t> attribute describes the path or URL of the image to display.</a:t>
            </a:r>
          </a:p>
          <a:p>
            <a:pPr marL="628650" lvl="1" indent="-171450">
              <a:buFont typeface="Arial" charset="0"/>
              <a:buChar char="•"/>
            </a:pPr>
            <a:r>
              <a:rPr lang="en-US" baseline="0" dirty="0"/>
              <a:t>We don’t pass any content into an </a:t>
            </a:r>
            <a:r>
              <a:rPr lang="en-US" baseline="0" dirty="0" err="1"/>
              <a:t>img</a:t>
            </a:r>
            <a:r>
              <a:rPr lang="en-US" baseline="0" dirty="0"/>
              <a:t> tag, and it doesn’t need a closing tag.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extLst>
      <p:ext uri="{BB962C8B-B14F-4D97-AF65-F5344CB8AC3E}">
        <p14:creationId xmlns:p14="http://schemas.microsoft.com/office/powerpoint/2010/main" val="1674011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b="0" i="0"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1183219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1583019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pPr marL="171450" indent="-171450">
              <a:buFont typeface="Arial" charset="0"/>
              <a:buChar char="•"/>
            </a:pPr>
            <a:r>
              <a:rPr lang="en-US" dirty="0"/>
              <a:t>The selector is how we “select” which elements need to be affected</a:t>
            </a:r>
            <a:r>
              <a:rPr lang="en-US" baseline="0" dirty="0"/>
              <a:t> by the CSS declaration. </a:t>
            </a:r>
          </a:p>
          <a:p>
            <a:pPr marL="171450" indent="-171450">
              <a:buFont typeface="Arial" charset="0"/>
              <a:buChar char="•"/>
            </a:pPr>
            <a:endParaRPr lang="en-US" baseline="0" dirty="0"/>
          </a:p>
          <a:p>
            <a:pPr marL="171450" indent="-171450">
              <a:buFont typeface="Arial" charset="0"/>
              <a:buChar char="•"/>
            </a:pPr>
            <a:r>
              <a:rPr lang="en-US" baseline="0" dirty="0"/>
              <a:t>One type of selector is the element tag name.</a:t>
            </a:r>
          </a:p>
          <a:p>
            <a:pPr marL="171450" indent="-171450">
              <a:buFont typeface="Arial" charset="0"/>
              <a:buChar char="•"/>
            </a:pPr>
            <a:endParaRPr lang="en-US" baseline="0" dirty="0"/>
          </a:p>
          <a:p>
            <a:pPr marL="171450" indent="-171450">
              <a:buFont typeface="Arial" charset="0"/>
              <a:buChar char="•"/>
            </a:pPr>
            <a:r>
              <a:rPr lang="en-US" baseline="0" dirty="0"/>
              <a:t>Ask students what they think this code might do?</a:t>
            </a:r>
          </a:p>
          <a:p>
            <a:pPr marL="628650" lvl="1" indent="-171450">
              <a:buFont typeface="Arial" charset="0"/>
              <a:buChar char="•"/>
            </a:pPr>
            <a:r>
              <a:rPr lang="en-US" baseline="0" dirty="0"/>
              <a:t>It will give every rendered link on the page a yellow background.</a:t>
            </a:r>
          </a:p>
          <a:p>
            <a:pPr marL="628650" lvl="1" indent="-171450">
              <a:buFont typeface="Arial" charset="0"/>
              <a:buChar char="•"/>
            </a:pPr>
            <a:endParaRPr lang="en-US" baseline="0" dirty="0"/>
          </a:p>
          <a:p>
            <a:pPr marL="171450" lvl="1" indent="-171450">
              <a:buFont typeface="Arial" charset="0"/>
              <a:buChar char="•"/>
            </a:pPr>
            <a:r>
              <a:rPr lang="en-US" baseline="0" dirty="0"/>
              <a:t>Assure students we’ll cover this in depth tomorrow, so no need to memorize this now or take notes.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1683920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764502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337311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pPr marL="171450" indent="-171450">
              <a:buFont typeface="Arial" charset="0"/>
              <a:buChar char="•"/>
            </a:pPr>
            <a:r>
              <a:rPr lang="en-US" dirty="0"/>
              <a:t>We</a:t>
            </a:r>
            <a:r>
              <a:rPr lang="en-US" baseline="0" dirty="0"/>
              <a:t> have a lot of ground to cover, but students will be capable frontend developers in a few weeks.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1672537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 is a series of tubes, and they’re full of cats!</a:t>
            </a:r>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1970045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1529750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pPr marL="171450" marR="0" lvl="0" indent="-171450" algn="l" defTabSz="914400" rtl="0" eaLnBrk="1" fontAlgn="auto" latinLnBrk="0" hangingPunct="1">
              <a:lnSpc>
                <a:spcPct val="100000"/>
              </a:lnSpc>
              <a:spcBef>
                <a:spcPts val="0"/>
              </a:spcBef>
              <a:spcAft>
                <a:spcPts val="0"/>
              </a:spcAft>
              <a:buClrTx/>
              <a:buSzTx/>
              <a:buFont typeface="Arial" charset="0"/>
              <a:buNone/>
              <a:tabLst/>
              <a:defRPr/>
            </a:pPr>
            <a:r>
              <a:rPr lang="en-US" baseline="0" dirty="0"/>
              <a:t>To visualize cats!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164637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pPr marL="0" indent="0">
              <a:buFont typeface="Arial" charset="0"/>
              <a:buNone/>
            </a:pPr>
            <a:r>
              <a:rPr lang="en-US" dirty="0"/>
              <a:t>And to visualize other things too, I suppose</a:t>
            </a:r>
            <a:r>
              <a:rPr lang="mr-IN" dirty="0"/>
              <a:t>…</a:t>
            </a:r>
            <a:endParaRPr lang="en-US" dirty="0"/>
          </a:p>
          <a:p>
            <a:pPr marL="0" indent="0">
              <a:buFont typeface="Arial" charset="0"/>
              <a:buNone/>
            </a:pPr>
            <a:endParaRPr lang="en-US" dirty="0"/>
          </a:p>
          <a:p>
            <a:pPr marL="171450" indent="-171450">
              <a:buFont typeface="Arial" charset="0"/>
              <a:buChar char="•"/>
            </a:pPr>
            <a:r>
              <a:rPr lang="en-US" dirty="0"/>
              <a:t>In order to provide</a:t>
            </a:r>
            <a:r>
              <a:rPr lang="en-US" baseline="0" dirty="0"/>
              <a:t> some context as to why we’re learning web development now, show students some of the visualizations that can be created using D3 and other JavaScript charting and mapping libraries</a:t>
            </a:r>
          </a:p>
          <a:p>
            <a:pPr marL="171450" indent="-171450">
              <a:buFont typeface="Arial" charset="0"/>
              <a:buChar char="•"/>
            </a:pPr>
            <a:endParaRPr lang="en-US" baseline="0" dirty="0"/>
          </a:p>
          <a:p>
            <a:pPr marL="0" indent="0">
              <a:buFont typeface="Arial" charset="0"/>
              <a:buNone/>
            </a:pPr>
            <a:r>
              <a:rPr lang="en-US" baseline="0" dirty="0"/>
              <a:t>“This opens up whole new possibilities for the types of visualizations we can create with our data.”</a:t>
            </a:r>
          </a:p>
          <a:p>
            <a:pPr marL="0" indent="0">
              <a:buFont typeface="Arial" charset="0"/>
              <a:buNone/>
            </a:pPr>
            <a:endParaRPr lang="en-US" dirty="0"/>
          </a:p>
          <a:p>
            <a:pPr marL="171450" indent="-171450">
              <a:buFont typeface="Arial" charset="0"/>
              <a:buChar char="•"/>
            </a:pPr>
            <a:r>
              <a:rPr lang="en-US" dirty="0"/>
              <a:t>Spend a few minutes going through</a:t>
            </a:r>
            <a:r>
              <a:rPr lang="en-US" baseline="0" dirty="0"/>
              <a:t> the D3 gallery as a class.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1300268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do these cats get in</a:t>
            </a:r>
            <a:r>
              <a:rPr lang="en-US" baseline="0" dirty="0"/>
              <a:t> to these tubes?</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799137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developers build them into</a:t>
            </a:r>
            <a:r>
              <a:rPr lang="en-US" baseline="0" dirty="0"/>
              <a:t> web pages.”</a:t>
            </a:r>
          </a:p>
          <a:p>
            <a:endParaRPr lang="en-US" dirty="0"/>
          </a:p>
          <a:p>
            <a:r>
              <a:rPr lang="en-US" dirty="0"/>
              <a:t>The Web isn’t really a series of tubes, though. </a:t>
            </a:r>
          </a:p>
          <a:p>
            <a:endParaRPr lang="en-US" dirty="0"/>
          </a:p>
          <a:p>
            <a:r>
              <a:rPr lang="en-US" dirty="0"/>
              <a:t>It’s a system of computers that</a:t>
            </a:r>
            <a:r>
              <a:rPr lang="en-US" baseline="0" dirty="0"/>
              <a:t> support special types of documents (web pages). Those computers allow other people on the internet to access these documents.</a:t>
            </a:r>
          </a:p>
          <a:p>
            <a:endParaRPr lang="en-US" baseline="0" dirty="0"/>
          </a:p>
          <a:p>
            <a:r>
              <a:rPr lang="en-US" baseline="0" dirty="0"/>
              <a:t>You can request these pages from other people, or create and host your own. </a:t>
            </a:r>
          </a:p>
          <a:p>
            <a:endParaRPr lang="en-US" baseline="0" dirty="0"/>
          </a:p>
          <a:p>
            <a:r>
              <a:rPr lang="en-US" baseline="0" dirty="0"/>
              <a:t>We already know how to request web pages (we use our browser!).</a:t>
            </a:r>
          </a:p>
          <a:p>
            <a:endParaRPr lang="en-US" baseline="0" dirty="0"/>
          </a:p>
          <a:p>
            <a:r>
              <a:rPr lang="en-US" baseline="0" dirty="0"/>
              <a:t>We want to know how to do the second - host our own web pages.</a:t>
            </a:r>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1139359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Importantly,</a:t>
            </a:r>
            <a:r>
              <a:rPr lang="en-US" baseline="0" dirty="0"/>
              <a:t> we can use the web to share insights into data with our users.</a:t>
            </a:r>
          </a:p>
          <a:p>
            <a:endParaRPr lang="en-US" baseline="0" dirty="0"/>
          </a:p>
          <a:p>
            <a:r>
              <a:rPr lang="en-US" baseline="0" dirty="0"/>
              <a:t>Interactive and dynamic charting is very powerful, and can help you do additional analysis on data.</a:t>
            </a:r>
          </a:p>
          <a:p>
            <a:endParaRPr lang="en-US" baseline="0" dirty="0"/>
          </a:p>
          <a:p>
            <a:r>
              <a:rPr lang="en-US" baseline="0" dirty="0"/>
              <a:t>Here we see an example analysis on the Facebook IPO</a:t>
            </a:r>
          </a:p>
          <a:p>
            <a:endParaRPr lang="en-US" baseline="0" dirty="0"/>
          </a:p>
          <a:p>
            <a:r>
              <a:rPr lang="en-US" baseline="0" dirty="0"/>
              <a:t>	http://</a:t>
            </a:r>
            <a:r>
              <a:rPr lang="en-US" baseline="0" dirty="0" err="1"/>
              <a:t>www.nytimes.com</a:t>
            </a:r>
            <a:r>
              <a:rPr lang="en-US" baseline="0" dirty="0"/>
              <a:t>/interactive/2012/05/17/business/</a:t>
            </a:r>
            <a:r>
              <a:rPr lang="en-US" baseline="0" dirty="0" err="1"/>
              <a:t>dealbook</a:t>
            </a:r>
            <a:r>
              <a:rPr lang="en-US" baseline="0" dirty="0"/>
              <a:t>/how-the-</a:t>
            </a:r>
            <a:r>
              <a:rPr lang="en-US" baseline="0" dirty="0" err="1"/>
              <a:t>facebook</a:t>
            </a:r>
            <a:r>
              <a:rPr lang="en-US" baseline="0" dirty="0"/>
              <a:t>-offering-</a:t>
            </a:r>
            <a:r>
              <a:rPr lang="en-US" baseline="0" dirty="0" err="1"/>
              <a:t>compares.html</a:t>
            </a:r>
            <a:r>
              <a:rPr lang="en-US" baseline="0" dirty="0"/>
              <a:t> </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601530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pPr marL="0" indent="0">
              <a:buFont typeface="Arial" charset="0"/>
              <a:buNone/>
            </a:pPr>
            <a:r>
              <a:rPr lang="en-US" baseline="0" dirty="0"/>
              <a:t>“To know how to build and host these web pages ourselves, we have to understand a few things.”</a:t>
            </a:r>
          </a:p>
          <a:p>
            <a:pPr marL="171450" indent="-171450">
              <a:buFont typeface="Arial" charset="0"/>
              <a:buChar char="•"/>
            </a:pPr>
            <a:endParaRPr lang="en-US" baseline="0" dirty="0"/>
          </a:p>
          <a:p>
            <a:pPr marL="171450" indent="-171450">
              <a:buFont typeface="Arial" charset="0"/>
              <a:buChar char="•"/>
            </a:pPr>
            <a:r>
              <a:rPr lang="en-US" baseline="0" dirty="0"/>
              <a:t>Have students look up and discuss some front-end web technologies with partners.</a:t>
            </a:r>
          </a:p>
          <a:p>
            <a:pPr marL="171450" indent="-171450">
              <a:buFont typeface="Arial" charset="0"/>
              <a:buChar char="•"/>
            </a:pPr>
            <a:endParaRPr lang="en-US" baseline="0" dirty="0"/>
          </a:p>
          <a:p>
            <a:pPr marL="171450" indent="-171450">
              <a:buFont typeface="Arial" charset="0"/>
              <a:buChar char="•"/>
            </a:pPr>
            <a:r>
              <a:rPr lang="en-US" baseline="0" dirty="0"/>
              <a:t>After 2 or 3 minutes, have students offer up some of their answers.</a:t>
            </a:r>
          </a:p>
          <a:p>
            <a:pPr marL="171450" indent="-171450">
              <a:buFont typeface="Arial" charset="0"/>
              <a:buChar char="•"/>
            </a:pPr>
            <a:endParaRPr lang="en-US" baseline="0" dirty="0"/>
          </a:p>
          <a:p>
            <a:pPr marL="628650" lvl="1" indent="-171450">
              <a:buFont typeface="Arial" charset="0"/>
              <a:buChar char="•"/>
            </a:pPr>
            <a:r>
              <a:rPr lang="en-US" baseline="0" dirty="0"/>
              <a:t>Students may offer up more specific answers than we may be looking for, e.g. the Bootstrap CSS framework or the Angular JavaScript Framework or similar. Anything used to build websites on the front end is a correct answer here.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60743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pPr marL="171450" indent="-171450">
              <a:buFont typeface="Arial" charset="0"/>
              <a:buChar char="•"/>
            </a:pPr>
            <a:r>
              <a:rPr lang="en-US" dirty="0"/>
              <a:t>Explain that while there are a</a:t>
            </a:r>
            <a:r>
              <a:rPr lang="en-US" baseline="0" dirty="0"/>
              <a:t> number of front-end web frameworks and libraries, at the end of they day, we’re using HTML, CSS, and JavaScript to build websites. These technologies are the three pillars of the front end web.</a:t>
            </a:r>
          </a:p>
          <a:p>
            <a:pPr marL="171450" indent="-171450">
              <a:buFont typeface="Arial" charset="0"/>
              <a:buChar char="•"/>
            </a:pPr>
            <a:endParaRPr lang="en-US" baseline="0" dirty="0"/>
          </a:p>
          <a:p>
            <a:pPr marL="171450" indent="-171450">
              <a:buFont typeface="Arial" charset="0"/>
              <a:buChar char="•"/>
            </a:pPr>
            <a:r>
              <a:rPr lang="en-US" baseline="0" dirty="0"/>
              <a:t>HTML is the important one for today, but we’re going to do a high level overview of CSS and JavaScript as well.</a:t>
            </a:r>
          </a:p>
          <a:p>
            <a:pPr marL="171450" indent="-171450">
              <a:buFont typeface="Arial" charset="0"/>
              <a:buChar char="•"/>
            </a:pPr>
            <a:endParaRPr lang="en-US" baseline="0" dirty="0"/>
          </a:p>
          <a:p>
            <a:pPr marL="171450" indent="-171450">
              <a:buFont typeface="Arial" charset="0"/>
              <a:buChar char="•"/>
            </a:pPr>
            <a:r>
              <a:rPr lang="en-US" baseline="0" dirty="0"/>
              <a:t>So what is HTML?</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1826898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706619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pPr marL="171450" indent="-171450">
              <a:buFont typeface="Arial" charset="0"/>
              <a:buChar char="•"/>
            </a:pPr>
            <a:r>
              <a:rPr lang="en-US" dirty="0"/>
              <a:t>Being a markdown language, HTML doesn’t use variables or loops or functions</a:t>
            </a:r>
            <a:r>
              <a:rPr lang="en-US" baseline="0" dirty="0"/>
              <a:t> or have any kind of programming logic.</a:t>
            </a:r>
          </a:p>
          <a:p>
            <a:pPr marL="171450" indent="-171450">
              <a:buFont typeface="Arial" charset="0"/>
              <a:buChar char="•"/>
            </a:pPr>
            <a:endParaRPr lang="en-US" baseline="0" dirty="0"/>
          </a:p>
          <a:p>
            <a:pPr marL="171450" indent="-171450">
              <a:buFont typeface="Arial" charset="0"/>
              <a:buChar char="•"/>
            </a:pPr>
            <a:r>
              <a:rPr lang="en-US" baseline="0" dirty="0"/>
              <a:t>Instead we use HTML tags to declare what should be rendered to the page in the browser.</a:t>
            </a:r>
          </a:p>
          <a:p>
            <a:pPr marL="171450" indent="-171450">
              <a:buFont typeface="Arial" charset="0"/>
              <a:buChar char="•"/>
            </a:pPr>
            <a:endParaRPr lang="en-US" baseline="0" dirty="0"/>
          </a:p>
          <a:p>
            <a:pPr marL="171450" indent="-171450">
              <a:buFont typeface="Arial" charset="0"/>
              <a:buChar char="•"/>
            </a:pPr>
            <a:r>
              <a:rPr lang="en-US" baseline="0" dirty="0"/>
              <a:t>There are a lot of different elements!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738178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64595"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10" name="Text Placeholder 19"/>
          <p:cNvSpPr>
            <a:spLocks noGrp="1"/>
          </p:cNvSpPr>
          <p:nvPr>
            <p:ph type="body" sz="quarter" idx="11" hasCustomPrompt="1"/>
          </p:nvPr>
        </p:nvSpPr>
        <p:spPr>
          <a:xfrm>
            <a:off x="423863" y="3962400"/>
            <a:ext cx="22431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Data Bootcamp | </a:t>
            </a:r>
          </a:p>
        </p:txBody>
      </p:sp>
      <p:sp>
        <p:nvSpPr>
          <p:cNvPr id="11" name="Text Placeholder 19"/>
          <p:cNvSpPr>
            <a:spLocks noGrp="1"/>
          </p:cNvSpPr>
          <p:nvPr>
            <p:ph type="body" sz="quarter" idx="12" hasCustomPrompt="1"/>
          </p:nvPr>
        </p:nvSpPr>
        <p:spPr>
          <a:xfrm>
            <a:off x="2667000" y="3962400"/>
            <a:ext cx="2700337"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304800" y="688975"/>
            <a:ext cx="86106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1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tx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Coding Boot Camp</a:t>
            </a:r>
          </a:p>
        </p:txBody>
      </p:sp>
    </p:spTree>
    <p:extLst>
      <p:ext uri="{BB962C8B-B14F-4D97-AF65-F5344CB8AC3E}">
        <p14:creationId xmlns:p14="http://schemas.microsoft.com/office/powerpoint/2010/main" val="1710000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4104813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2/4/18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0" r:id="rId4"/>
    <p:sldLayoutId id="2147483669" r:id="rId5"/>
    <p:sldLayoutId id="2147483671" r:id="rId6"/>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github.com/d3/d3/wiki/Gallery"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lstStyle/>
          <a:p>
            <a:r>
              <a:rPr lang="en-US" dirty="0"/>
              <a:t>&lt;html&gt; - Starting Fresh</a:t>
            </a:r>
          </a:p>
        </p:txBody>
      </p:sp>
      <p:sp>
        <p:nvSpPr>
          <p:cNvPr id="4" name="Text Placeholder 3"/>
          <p:cNvSpPr>
            <a:spLocks noGrp="1"/>
          </p:cNvSpPr>
          <p:nvPr>
            <p:ph type="body" sz="quarter" idx="10"/>
          </p:nvPr>
        </p:nvSpPr>
        <p:spPr>
          <a:xfrm>
            <a:off x="396991" y="2589438"/>
            <a:ext cx="2700337" cy="381000"/>
          </a:xfrm>
        </p:spPr>
        <p:txBody>
          <a:bodyPr/>
          <a:lstStyle/>
          <a:p>
            <a:r>
              <a:rPr lang="en-US" dirty="0"/>
              <a:t>Unit 12</a:t>
            </a:r>
          </a:p>
        </p:txBody>
      </p:sp>
      <p:sp>
        <p:nvSpPr>
          <p:cNvPr id="5" name="Title 1"/>
          <p:cNvSpPr txBox="1">
            <a:spLocks/>
          </p:cNvSpPr>
          <p:nvPr/>
        </p:nvSpPr>
        <p:spPr>
          <a:xfrm>
            <a:off x="426892" y="3962400"/>
            <a:ext cx="2670436"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Data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ext Placeholder 19"/>
          <p:cNvSpPr txBox="1">
            <a:spLocks/>
          </p:cNvSpPr>
          <p:nvPr/>
        </p:nvSpPr>
        <p:spPr>
          <a:xfrm>
            <a:off x="3068752" y="4034789"/>
            <a:ext cx="2951047" cy="381000"/>
          </a:xfrm>
          <a:prstGeom prst="rect">
            <a:avLst/>
          </a:prstGeom>
        </p:spPr>
        <p:txBody>
          <a:bodyPr numCol="1">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0815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HTML</a:t>
            </a:r>
          </a:p>
        </p:txBody>
      </p:sp>
      <p:sp>
        <p:nvSpPr>
          <p:cNvPr id="5" name="Shape 70"/>
          <p:cNvSpPr txBox="1">
            <a:spLocks/>
          </p:cNvSpPr>
          <p:nvPr/>
        </p:nvSpPr>
        <p:spPr>
          <a:xfrm>
            <a:off x="362281" y="914400"/>
            <a:ext cx="83375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altLang="en" sz="2600" b="1" dirty="0">
                <a:latin typeface="Arial" panose="020B0604020202020204" pitchFamily="34" charset="0"/>
                <a:ea typeface="Roboto" panose="02000000000000000000" pitchFamily="2" charset="0"/>
                <a:cs typeface="Arial" panose="020B0604020202020204" pitchFamily="34" charset="0"/>
              </a:rPr>
              <a:t>HTML</a:t>
            </a:r>
            <a:r>
              <a:rPr lang="en-US" altLang="en" sz="2600" dirty="0">
                <a:latin typeface="Arial" panose="020B0604020202020204" pitchFamily="34" charset="0"/>
                <a:ea typeface="Roboto" panose="02000000000000000000" pitchFamily="2" charset="0"/>
                <a:cs typeface="Arial" panose="020B0604020202020204" pitchFamily="34" charset="0"/>
              </a:rPr>
              <a:t> </a:t>
            </a:r>
            <a:r>
              <a:rPr lang="en-US" altLang="en" sz="2600" b="1" dirty="0">
                <a:latin typeface="Arial" panose="020B0604020202020204" pitchFamily="34" charset="0"/>
                <a:ea typeface="Roboto" panose="02000000000000000000" pitchFamily="2" charset="0"/>
                <a:cs typeface="Arial" panose="020B0604020202020204" pitchFamily="34" charset="0"/>
              </a:rPr>
              <a:t>elements </a:t>
            </a:r>
            <a:r>
              <a:rPr lang="en-US" altLang="en" sz="2600" dirty="0">
                <a:latin typeface="Arial" panose="020B0604020202020204" pitchFamily="34" charset="0"/>
                <a:ea typeface="Roboto" panose="02000000000000000000" pitchFamily="2" charset="0"/>
                <a:cs typeface="Arial" panose="020B0604020202020204" pitchFamily="34" charset="0"/>
              </a:rPr>
              <a:t>are rendered by the browser as visible parts of a web page.</a:t>
            </a:r>
            <a:br>
              <a:rPr lang="en-US" altLang="en" sz="2600" dirty="0">
                <a:latin typeface="Arial" panose="020B0604020202020204" pitchFamily="34" charset="0"/>
                <a:ea typeface="Roboto" panose="02000000000000000000" pitchFamily="2" charset="0"/>
                <a:cs typeface="Arial" panose="020B0604020202020204" pitchFamily="34" charset="0"/>
              </a:rPr>
            </a:b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pic>
        <p:nvPicPr>
          <p:cNvPr id="12" name="Picture 11"/>
          <p:cNvPicPr>
            <a:picLocks noChangeAspect="1"/>
          </p:cNvPicPr>
          <p:nvPr/>
        </p:nvPicPr>
        <p:blipFill>
          <a:blip r:embed="rId3"/>
          <a:stretch>
            <a:fillRect/>
          </a:stretch>
        </p:blipFill>
        <p:spPr>
          <a:xfrm>
            <a:off x="914400" y="2057400"/>
            <a:ext cx="7543800" cy="3530600"/>
          </a:xfrm>
          <a:prstGeom prst="rect">
            <a:avLst/>
          </a:prstGeom>
        </p:spPr>
      </p:pic>
    </p:spTree>
    <p:extLst>
      <p:ext uri="{BB962C8B-B14F-4D97-AF65-F5344CB8AC3E}">
        <p14:creationId xmlns:p14="http://schemas.microsoft.com/office/powerpoint/2010/main" val="814291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HTML Syntax (Basic)</a:t>
            </a:r>
          </a:p>
        </p:txBody>
      </p:sp>
      <p:sp>
        <p:nvSpPr>
          <p:cNvPr id="5" name="TextBox 4"/>
          <p:cNvSpPr txBox="1"/>
          <p:nvPr/>
        </p:nvSpPr>
        <p:spPr>
          <a:xfrm>
            <a:off x="1583418" y="3203236"/>
            <a:ext cx="1371600" cy="707886"/>
          </a:xfrm>
          <a:prstGeom prst="rect">
            <a:avLst/>
          </a:prstGeom>
          <a:solidFill>
            <a:srgbClr val="C3514E"/>
          </a:solidFill>
        </p:spPr>
        <p:txBody>
          <a:bodyPr wrap="square" numCol="1" rtlCol="0">
            <a:spAutoFit/>
          </a:bodyPr>
          <a:lstStyle/>
          <a:p>
            <a:r>
              <a:rPr lang="en-US" sz="4000" b="1" dirty="0">
                <a:latin typeface="Arial" panose="020B0604020202020204" pitchFamily="34" charset="0"/>
                <a:cs typeface="Arial" panose="020B0604020202020204" pitchFamily="34" charset="0"/>
              </a:rPr>
              <a:t>&lt;h1&gt;</a:t>
            </a:r>
          </a:p>
        </p:txBody>
      </p:sp>
      <p:sp>
        <p:nvSpPr>
          <p:cNvPr id="6" name="TextBox 5"/>
          <p:cNvSpPr txBox="1"/>
          <p:nvPr/>
        </p:nvSpPr>
        <p:spPr>
          <a:xfrm>
            <a:off x="2955018" y="3200400"/>
            <a:ext cx="2988582" cy="707886"/>
          </a:xfrm>
          <a:prstGeom prst="rect">
            <a:avLst/>
          </a:prstGeom>
          <a:solidFill>
            <a:schemeClr val="bg2"/>
          </a:solidFill>
        </p:spPr>
        <p:txBody>
          <a:bodyPr wrap="square" numCol="1" rtlCol="0">
            <a:spAutoFit/>
          </a:bodyPr>
          <a:lstStyle/>
          <a:p>
            <a:r>
              <a:rPr lang="en-US" sz="4000" b="1" dirty="0">
                <a:latin typeface="Arial" panose="020B0604020202020204" pitchFamily="34" charset="0"/>
                <a:cs typeface="Arial" panose="020B0604020202020204" pitchFamily="34" charset="0"/>
              </a:rPr>
              <a:t>Welcome!!!</a:t>
            </a:r>
          </a:p>
        </p:txBody>
      </p:sp>
      <p:sp>
        <p:nvSpPr>
          <p:cNvPr id="9" name="TextBox 8"/>
          <p:cNvSpPr txBox="1"/>
          <p:nvPr/>
        </p:nvSpPr>
        <p:spPr>
          <a:xfrm>
            <a:off x="5943600" y="3200400"/>
            <a:ext cx="1676400" cy="707886"/>
          </a:xfrm>
          <a:prstGeom prst="rect">
            <a:avLst/>
          </a:prstGeom>
          <a:solidFill>
            <a:srgbClr val="C3514E"/>
          </a:solidFill>
        </p:spPr>
        <p:txBody>
          <a:bodyPr wrap="square" numCol="1" rtlCol="0">
            <a:spAutoFit/>
          </a:bodyPr>
          <a:lstStyle/>
          <a:p>
            <a:r>
              <a:rPr lang="en-US" sz="4000" b="1" dirty="0">
                <a:latin typeface="Arial" panose="020B0604020202020204" pitchFamily="34" charset="0"/>
                <a:cs typeface="Arial" panose="020B0604020202020204" pitchFamily="34" charset="0"/>
              </a:rPr>
              <a:t>&lt;/h1&gt;</a:t>
            </a:r>
          </a:p>
        </p:txBody>
      </p:sp>
      <p:sp>
        <p:nvSpPr>
          <p:cNvPr id="10" name="TextBox 9"/>
          <p:cNvSpPr txBox="1"/>
          <p:nvPr/>
        </p:nvSpPr>
        <p:spPr>
          <a:xfrm>
            <a:off x="1402538" y="4725918"/>
            <a:ext cx="1733360" cy="400110"/>
          </a:xfrm>
          <a:prstGeom prst="rect">
            <a:avLst/>
          </a:prstGeom>
          <a:noFill/>
        </p:spPr>
        <p:txBody>
          <a:bodyPr wrap="none" numCol="1" rtlCol="0">
            <a:spAutoFit/>
          </a:bodyPr>
          <a:lstStyle/>
          <a:p>
            <a:r>
              <a:rPr lang="en-US" sz="2000" b="1" dirty="0">
                <a:latin typeface="Arial" panose="020B0604020202020204" pitchFamily="34" charset="0"/>
                <a:cs typeface="Arial" panose="020B0604020202020204" pitchFamily="34" charset="0"/>
              </a:rPr>
              <a:t>Opening Tag</a:t>
            </a:r>
          </a:p>
        </p:txBody>
      </p:sp>
      <p:sp>
        <p:nvSpPr>
          <p:cNvPr id="11" name="TextBox 10"/>
          <p:cNvSpPr txBox="1"/>
          <p:nvPr/>
        </p:nvSpPr>
        <p:spPr>
          <a:xfrm>
            <a:off x="5986027" y="4725918"/>
            <a:ext cx="1633973" cy="400110"/>
          </a:xfrm>
          <a:prstGeom prst="rect">
            <a:avLst/>
          </a:prstGeom>
          <a:noFill/>
        </p:spPr>
        <p:txBody>
          <a:bodyPr wrap="none" numCol="1" rtlCol="0">
            <a:spAutoFit/>
          </a:bodyPr>
          <a:lstStyle/>
          <a:p>
            <a:r>
              <a:rPr lang="en-US" sz="2000" b="1" dirty="0">
                <a:latin typeface="Arial" panose="020B0604020202020204" pitchFamily="34" charset="0"/>
                <a:cs typeface="Arial" panose="020B0604020202020204" pitchFamily="34" charset="0"/>
              </a:rPr>
              <a:t>Closing Tag</a:t>
            </a:r>
          </a:p>
        </p:txBody>
      </p:sp>
      <p:sp>
        <p:nvSpPr>
          <p:cNvPr id="12" name="TextBox 11"/>
          <p:cNvSpPr txBox="1"/>
          <p:nvPr/>
        </p:nvSpPr>
        <p:spPr>
          <a:xfrm>
            <a:off x="3807092" y="1671481"/>
            <a:ext cx="1225015" cy="400110"/>
          </a:xfrm>
          <a:prstGeom prst="rect">
            <a:avLst/>
          </a:prstGeom>
          <a:noFill/>
        </p:spPr>
        <p:txBody>
          <a:bodyPr wrap="none" numCol="1" rtlCol="0">
            <a:spAutoFit/>
          </a:bodyPr>
          <a:lstStyle/>
          <a:p>
            <a:r>
              <a:rPr lang="en-US" sz="2000" b="1" dirty="0">
                <a:latin typeface="Arial" panose="020B0604020202020204" pitchFamily="34" charset="0"/>
                <a:cs typeface="Arial" panose="020B0604020202020204" pitchFamily="34" charset="0"/>
              </a:rPr>
              <a:t>Content </a:t>
            </a:r>
          </a:p>
        </p:txBody>
      </p:sp>
      <p:cxnSp>
        <p:nvCxnSpPr>
          <p:cNvPr id="13" name="Straight Arrow Connector 12"/>
          <p:cNvCxnSpPr>
            <a:stCxn id="10" idx="0"/>
            <a:endCxn id="5" idx="2"/>
          </p:cNvCxnSpPr>
          <p:nvPr/>
        </p:nvCxnSpPr>
        <p:spPr>
          <a:xfrm flipV="1">
            <a:off x="2269218" y="3911122"/>
            <a:ext cx="0" cy="81479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781800" y="3893991"/>
            <a:ext cx="0" cy="81479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422833" y="2211318"/>
            <a:ext cx="0" cy="9890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8778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8081"/>
            <a:ext cx="6858000" cy="653854"/>
          </a:xfrm>
        </p:spPr>
        <p:txBody>
          <a:bodyPr numCol="1">
            <a:normAutofit/>
          </a:bodyPr>
          <a:lstStyle/>
          <a:p>
            <a:r>
              <a:rPr lang="en-US" dirty="0"/>
              <a:t>HTML Syntax (with Attribute)</a:t>
            </a:r>
          </a:p>
        </p:txBody>
      </p:sp>
      <p:pic>
        <p:nvPicPr>
          <p:cNvPr id="16" name="Picture 15"/>
          <p:cNvPicPr>
            <a:picLocks noChangeAspect="1"/>
          </p:cNvPicPr>
          <p:nvPr/>
        </p:nvPicPr>
        <p:blipFill>
          <a:blip r:embed="rId3"/>
          <a:stretch>
            <a:fillRect/>
          </a:stretch>
        </p:blipFill>
        <p:spPr>
          <a:xfrm>
            <a:off x="88603" y="1326000"/>
            <a:ext cx="9251749" cy="4682334"/>
          </a:xfrm>
          <a:prstGeom prst="rect">
            <a:avLst/>
          </a:prstGeom>
        </p:spPr>
      </p:pic>
    </p:spTree>
    <p:extLst>
      <p:ext uri="{BB962C8B-B14F-4D97-AF65-F5344CB8AC3E}">
        <p14:creationId xmlns:p14="http://schemas.microsoft.com/office/powerpoint/2010/main" val="681849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Tricky Tags (Self-Closing)</a:t>
            </a:r>
          </a:p>
        </p:txBody>
      </p:sp>
      <p:pic>
        <p:nvPicPr>
          <p:cNvPr id="4" name="Picture 3"/>
          <p:cNvPicPr>
            <a:picLocks noChangeAspect="1"/>
          </p:cNvPicPr>
          <p:nvPr/>
        </p:nvPicPr>
        <p:blipFill>
          <a:blip r:embed="rId3"/>
          <a:stretch>
            <a:fillRect/>
          </a:stretch>
        </p:blipFill>
        <p:spPr>
          <a:xfrm>
            <a:off x="729073" y="1439590"/>
            <a:ext cx="7907197" cy="3718882"/>
          </a:xfrm>
          <a:prstGeom prst="rect">
            <a:avLst/>
          </a:prstGeom>
        </p:spPr>
      </p:pic>
    </p:spTree>
    <p:extLst>
      <p:ext uri="{BB962C8B-B14F-4D97-AF65-F5344CB8AC3E}">
        <p14:creationId xmlns:p14="http://schemas.microsoft.com/office/powerpoint/2010/main" val="11480137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CSS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533400" y="663084"/>
            <a:ext cx="2943994" cy="410196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016365"/>
            <a:ext cx="9155741" cy="13844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0" y="5216963"/>
            <a:ext cx="8970158" cy="1631216"/>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CSS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describes how and where elements should appear on the page.</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things such as color, placement, fonts, sizes, and more.</a:t>
            </a:r>
          </a:p>
          <a:p>
            <a:pPr marL="342900" indent="-342900">
              <a:buFont typeface="Arial" panose="020B0604020202020204" pitchFamily="34" charset="0"/>
              <a:buChar char="•"/>
            </a:pP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4724400" y="1268613"/>
            <a:ext cx="3621479" cy="3499749"/>
          </a:xfrm>
          <a:prstGeom prst="rect">
            <a:avLst/>
          </a:prstGeom>
        </p:spPr>
      </p:pic>
    </p:spTree>
    <p:extLst>
      <p:ext uri="{BB962C8B-B14F-4D97-AF65-F5344CB8AC3E}">
        <p14:creationId xmlns:p14="http://schemas.microsoft.com/office/powerpoint/2010/main" val="29433200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CSS</a:t>
            </a:r>
          </a:p>
        </p:txBody>
      </p:sp>
      <p:sp>
        <p:nvSpPr>
          <p:cNvPr id="5" name="Shape 70"/>
          <p:cNvSpPr txBox="1">
            <a:spLocks/>
          </p:cNvSpPr>
          <p:nvPr/>
        </p:nvSpPr>
        <p:spPr>
          <a:xfrm>
            <a:off x="196850" y="91440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charset="0"/>
                <a:ea typeface="Arial" charset="0"/>
                <a:cs typeface="Arial" charset="0"/>
              </a:rPr>
              <a:t>Stands for “</a:t>
            </a:r>
            <a:r>
              <a:rPr lang="en-US" b="1" dirty="0">
                <a:latin typeface="Arial" charset="0"/>
                <a:ea typeface="Arial" charset="0"/>
                <a:cs typeface="Arial" charset="0"/>
              </a:rPr>
              <a:t>C</a:t>
            </a:r>
            <a:r>
              <a:rPr lang="en-US" dirty="0">
                <a:latin typeface="Arial" charset="0"/>
                <a:ea typeface="Arial" charset="0"/>
                <a:cs typeface="Arial" charset="0"/>
              </a:rPr>
              <a:t>ascading </a:t>
            </a:r>
            <a:r>
              <a:rPr lang="en-US" b="1" dirty="0">
                <a:latin typeface="Arial" charset="0"/>
                <a:ea typeface="Arial" charset="0"/>
                <a:cs typeface="Arial" charset="0"/>
              </a:rPr>
              <a:t>S</a:t>
            </a:r>
            <a:r>
              <a:rPr lang="en-US" dirty="0">
                <a:latin typeface="Arial" charset="0"/>
                <a:ea typeface="Arial" charset="0"/>
                <a:cs typeface="Arial" charset="0"/>
              </a:rPr>
              <a:t>tyle </a:t>
            </a:r>
            <a:r>
              <a:rPr lang="en-US" b="1" dirty="0">
                <a:latin typeface="Arial" charset="0"/>
                <a:ea typeface="Arial" charset="0"/>
                <a:cs typeface="Arial" charset="0"/>
              </a:rPr>
              <a:t>S</a:t>
            </a:r>
            <a:r>
              <a:rPr lang="en-US" dirty="0">
                <a:latin typeface="Arial" charset="0"/>
                <a:ea typeface="Arial" charset="0"/>
                <a:cs typeface="Arial" charset="0"/>
              </a:rPr>
              <a:t>heets”.</a:t>
            </a:r>
          </a:p>
          <a:p>
            <a:pPr marL="685800" indent="-457200">
              <a:spcBef>
                <a:spcPts val="0"/>
              </a:spcBef>
            </a:pPr>
            <a:endParaRPr lang="en-US" dirty="0"/>
          </a:p>
          <a:p>
            <a:pPr marL="685800" indent="-457200">
              <a:spcBef>
                <a:spcPts val="0"/>
              </a:spcBef>
            </a:pPr>
            <a:r>
              <a:rPr lang="en-US" altLang="en" dirty="0">
                <a:latin typeface="Arial" panose="020B0604020202020204" pitchFamily="34" charset="0"/>
                <a:ea typeface="Roboto" panose="02000000000000000000" pitchFamily="2" charset="0"/>
                <a:cs typeface="Arial" panose="020B0604020202020204" pitchFamily="34" charset="0"/>
              </a:rPr>
              <a:t>Responsible for a web page’s </a:t>
            </a:r>
            <a:r>
              <a:rPr lang="en-US" altLang="en" b="1" dirty="0">
                <a:latin typeface="Arial" panose="020B0604020202020204" pitchFamily="34" charset="0"/>
                <a:ea typeface="Roboto" panose="02000000000000000000" pitchFamily="2" charset="0"/>
                <a:cs typeface="Arial" panose="020B0604020202020204" pitchFamily="34" charset="0"/>
              </a:rPr>
              <a:t>presentation</a:t>
            </a:r>
            <a:r>
              <a:rPr lang="en-US" altLang="en" dirty="0">
                <a:latin typeface="Arial" panose="020B0604020202020204" pitchFamily="34" charset="0"/>
                <a:ea typeface="Roboto" panose="02000000000000000000" pitchFamily="2" charset="0"/>
                <a:cs typeface="Arial" panose="020B0604020202020204" pitchFamily="34" charset="0"/>
              </a:rPr>
              <a:t>.</a:t>
            </a:r>
            <a:br>
              <a:rPr lang="en-US" altLang="en" dirty="0">
                <a:latin typeface="Arial" panose="020B0604020202020204" pitchFamily="34" charset="0"/>
                <a:ea typeface="Roboto" panose="02000000000000000000" pitchFamily="2" charset="0"/>
                <a:cs typeface="Arial" panose="020B0604020202020204" pitchFamily="34" charset="0"/>
              </a:rPr>
            </a:br>
            <a:endParaRPr lang="en" altLang="en"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Describes how each HTML element should appear on the screen. This can be anything from how/where an element is positioned to its size, color, and much more.</a:t>
            </a:r>
            <a:br>
              <a:rPr lang="en-US" dirty="0">
                <a:latin typeface="Arial" panose="020B0604020202020204" pitchFamily="34" charset="0"/>
                <a:ea typeface="Roboto" panose="02000000000000000000" pitchFamily="2" charset="0"/>
                <a:cs typeface="Arial" panose="020B0604020202020204" pitchFamily="34" charset="0"/>
              </a:rPr>
            </a:br>
            <a:endParaRPr lang="en-US"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CSS is what makes web pages look good.</a:t>
            </a:r>
            <a:br>
              <a:rPr lang="en-US" dirty="0">
                <a:latin typeface="Arial" panose="020B0604020202020204" pitchFamily="34" charset="0"/>
                <a:ea typeface="Roboto" panose="02000000000000000000" pitchFamily="2" charset="0"/>
                <a:cs typeface="Arial" panose="020B0604020202020204" pitchFamily="34" charset="0"/>
              </a:rPr>
            </a:br>
            <a:endParaRPr lang="en-US"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dirty="0">
                <a:latin typeface="Arial" panose="020B0604020202020204" pitchFamily="34" charset="0"/>
                <a:ea typeface="Roboto" panose="02000000000000000000" pitchFamily="2" charset="0"/>
                <a:cs typeface="Arial" panose="020B0604020202020204" pitchFamily="34" charset="0"/>
              </a:rPr>
              <a:t>CSS rules are made up of selectors and declarations.</a:t>
            </a:r>
          </a:p>
        </p:txBody>
      </p:sp>
    </p:spTree>
    <p:extLst>
      <p:ext uri="{BB962C8B-B14F-4D97-AF65-F5344CB8AC3E}">
        <p14:creationId xmlns:p14="http://schemas.microsoft.com/office/powerpoint/2010/main" val="6701366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CSS Syntax</a:t>
            </a:r>
          </a:p>
        </p:txBody>
      </p:sp>
      <p:sp>
        <p:nvSpPr>
          <p:cNvPr id="3" name="Content Placeholder 2"/>
          <p:cNvSpPr txBox="1">
            <a:spLocks/>
          </p:cNvSpPr>
          <p:nvPr/>
        </p:nvSpPr>
        <p:spPr>
          <a:xfrm>
            <a:off x="442993" y="1066800"/>
            <a:ext cx="8153400" cy="3352800"/>
          </a:xfrm>
          <a:prstGeom prst="rect">
            <a:avLst/>
          </a:prstGeom>
        </p:spPr>
        <p:txBody>
          <a:bodyPr numCol="1">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CSS works by adding style </a:t>
            </a:r>
            <a:r>
              <a:rPr lang="en-US" b="1" dirty="0">
                <a:latin typeface="Arial" panose="020B0604020202020204" pitchFamily="34" charset="0"/>
                <a:cs typeface="Arial" panose="020B0604020202020204" pitchFamily="34" charset="0"/>
              </a:rPr>
              <a:t>declarations</a:t>
            </a:r>
            <a:r>
              <a:rPr lang="en-US" dirty="0">
                <a:latin typeface="Arial" panose="020B0604020202020204" pitchFamily="34" charset="0"/>
                <a:cs typeface="Arial" panose="020B0604020202020204" pitchFamily="34" charset="0"/>
              </a:rPr>
              <a:t> to </a:t>
            </a:r>
            <a:r>
              <a:rPr lang="en-US" b="1" dirty="0">
                <a:latin typeface="Arial" panose="020B0604020202020204" pitchFamily="34" charset="0"/>
                <a:cs typeface="Arial" panose="020B0604020202020204" pitchFamily="34" charset="0"/>
              </a:rPr>
              <a:t>selectors</a:t>
            </a:r>
            <a:r>
              <a:rPr lang="en-US" dirty="0">
                <a:latin typeface="Arial" panose="020B0604020202020204" pitchFamily="34" charset="0"/>
                <a:cs typeface="Arial" panose="020B0604020202020204" pitchFamily="34" charset="0"/>
              </a:rPr>
              <a:t>.</a:t>
            </a: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If a selector matches any HTML elements, the browser will apply the defined </a:t>
            </a:r>
            <a:r>
              <a:rPr lang="en-US" b="1" dirty="0">
                <a:latin typeface="Arial" panose="020B0604020202020204" pitchFamily="34" charset="0"/>
                <a:cs typeface="Arial" panose="020B0604020202020204" pitchFamily="34" charset="0"/>
              </a:rPr>
              <a:t>styles </a:t>
            </a:r>
            <a:r>
              <a:rPr lang="en-US" dirty="0">
                <a:latin typeface="Arial" panose="020B0604020202020204" pitchFamily="34" charset="0"/>
                <a:cs typeface="Arial" panose="020B0604020202020204" pitchFamily="34" charset="0"/>
              </a:rPr>
              <a:t>to those elements.</a:t>
            </a:r>
          </a:p>
          <a:p>
            <a:endParaRPr lang="en-US" sz="2000" dirty="0">
              <a:latin typeface="Arial" panose="020B0604020202020204" pitchFamily="34" charset="0"/>
              <a:cs typeface="Arial" panose="020B0604020202020204" pitchFamily="34" charset="0"/>
            </a:endParaRPr>
          </a:p>
          <a:p>
            <a:pPr marL="0" indent="0">
              <a:buNone/>
            </a:pPr>
            <a:endParaRPr lang="en-US" sz="2000" b="1" dirty="0">
              <a:latin typeface="Arial" panose="020B0604020202020204" pitchFamily="34" charset="0"/>
              <a:cs typeface="Arial" panose="020B0604020202020204" pitchFamily="34" charset="0"/>
            </a:endParaRPr>
          </a:p>
          <a:p>
            <a:pPr marL="0" indent="0">
              <a:buNone/>
            </a:pPr>
            <a:endParaRPr lang="en-US" sz="2000" b="1"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p:txBody>
      </p:sp>
      <p:pic>
        <p:nvPicPr>
          <p:cNvPr id="4" name="Picture 2" descr="http://en.support.files.wordpress.com/2011/09/css-selectors-lr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57200" y="3276600"/>
            <a:ext cx="8409694" cy="2883325"/>
          </a:xfrm>
          <a:prstGeom prst="rect">
            <a:avLst/>
          </a:prstGeom>
          <a:noFill/>
          <a:ln>
            <a:solidFill>
              <a:schemeClr val="accent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0104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JavaScript</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578984" y="1082092"/>
            <a:ext cx="2943994" cy="37665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a:xfrm>
            <a:off x="4166028" y="1637200"/>
            <a:ext cx="4296660" cy="30170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 y="5518773"/>
            <a:ext cx="8970158" cy="707886"/>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JavaScript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used to handle programming logic and give websites interactivity. </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08813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JavaScript</a:t>
            </a:r>
          </a:p>
        </p:txBody>
      </p:sp>
      <p:sp>
        <p:nvSpPr>
          <p:cNvPr id="5" name="Shape 70"/>
          <p:cNvSpPr txBox="1">
            <a:spLocks/>
          </p:cNvSpPr>
          <p:nvPr/>
        </p:nvSpPr>
        <p:spPr>
          <a:xfrm>
            <a:off x="196850" y="83820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dirty="0">
              <a:latin typeface="Arial" charset="0"/>
              <a:ea typeface="Arial" charset="0"/>
              <a:cs typeface="Arial" charset="0"/>
            </a:endParaRPr>
          </a:p>
          <a:p>
            <a:pPr marL="685800" indent="-457200">
              <a:spcBef>
                <a:spcPts val="0"/>
              </a:spcBef>
            </a:pPr>
            <a:r>
              <a:rPr lang="en-US" dirty="0">
                <a:latin typeface="Arial" charset="0"/>
                <a:ea typeface="Arial" charset="0"/>
                <a:cs typeface="Arial" charset="0"/>
              </a:rPr>
              <a:t>A scripting language created for web browsers. It’s </a:t>
            </a:r>
            <a:r>
              <a:rPr lang="en-US" dirty="0">
                <a:latin typeface="Arial" panose="020B0604020202020204" pitchFamily="34" charset="0"/>
                <a:ea typeface="Roboto" panose="02000000000000000000" pitchFamily="2" charset="0"/>
                <a:cs typeface="Arial" panose="020B0604020202020204" pitchFamily="34" charset="0"/>
              </a:rPr>
              <a:t>r</a:t>
            </a:r>
            <a:r>
              <a:rPr lang="en-US" altLang="en" dirty="0">
                <a:latin typeface="Arial" panose="020B0604020202020204" pitchFamily="34" charset="0"/>
                <a:ea typeface="Roboto" panose="02000000000000000000" pitchFamily="2" charset="0"/>
                <a:cs typeface="Arial" panose="020B0604020202020204" pitchFamily="34" charset="0"/>
              </a:rPr>
              <a:t>esponsible for a web page’s </a:t>
            </a:r>
            <a:r>
              <a:rPr lang="en-US" altLang="en" b="1" dirty="0">
                <a:latin typeface="Arial" panose="020B0604020202020204" pitchFamily="34" charset="0"/>
                <a:ea typeface="Roboto" panose="02000000000000000000" pitchFamily="2" charset="0"/>
                <a:cs typeface="Arial" panose="020B0604020202020204" pitchFamily="34" charset="0"/>
              </a:rPr>
              <a:t>behavior</a:t>
            </a:r>
            <a:r>
              <a:rPr lang="en-US" altLang="en" dirty="0">
                <a:latin typeface="Arial" panose="020B0604020202020204" pitchFamily="34" charset="0"/>
                <a:ea typeface="Roboto" panose="02000000000000000000" pitchFamily="2" charset="0"/>
                <a:cs typeface="Arial" panose="020B0604020202020204" pitchFamily="34" charset="0"/>
              </a:rPr>
              <a:t>.</a:t>
            </a:r>
            <a:br>
              <a:rPr lang="en-US" altLang="en" dirty="0">
                <a:latin typeface="Arial" panose="020B0604020202020204" pitchFamily="34" charset="0"/>
                <a:ea typeface="Roboto" panose="02000000000000000000" pitchFamily="2" charset="0"/>
                <a:cs typeface="Arial" panose="020B0604020202020204" pitchFamily="34" charset="0"/>
              </a:rPr>
            </a:br>
            <a:endParaRPr lang="en-US" altLang="en"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altLang="en" dirty="0">
                <a:latin typeface="Arial" panose="020B0604020202020204" pitchFamily="34" charset="0"/>
                <a:ea typeface="Roboto" panose="02000000000000000000" pitchFamily="2" charset="0"/>
                <a:cs typeface="Arial" panose="020B0604020202020204" pitchFamily="34" charset="0"/>
              </a:rPr>
              <a:t>Used to add, remove, or alter HTML elements and their CSS in a web page dynamically. </a:t>
            </a:r>
            <a:br>
              <a:rPr lang="en-US" altLang="en" dirty="0">
                <a:latin typeface="Arial" panose="020B0604020202020204" pitchFamily="34" charset="0"/>
                <a:ea typeface="Roboto" panose="02000000000000000000" pitchFamily="2" charset="0"/>
                <a:cs typeface="Arial" panose="020B0604020202020204" pitchFamily="34" charset="0"/>
              </a:rPr>
            </a:br>
            <a:endParaRPr lang="en" altLang="en"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Handles events such as clicks, key presses, form submissions, and more.</a:t>
            </a:r>
          </a:p>
          <a:p>
            <a:pPr marL="685800" indent="-4572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Can be used to perform </a:t>
            </a:r>
            <a:br>
              <a:rPr lang="en-US" dirty="0">
                <a:latin typeface="Arial" panose="020B0604020202020204" pitchFamily="34" charset="0"/>
                <a:ea typeface="Roboto" panose="02000000000000000000" pitchFamily="2" charset="0"/>
                <a:cs typeface="Arial" panose="020B0604020202020204" pitchFamily="34" charset="0"/>
              </a:rPr>
            </a:br>
            <a:r>
              <a:rPr lang="en-US" dirty="0">
                <a:latin typeface="Arial" panose="020B0604020202020204" pitchFamily="34" charset="0"/>
                <a:ea typeface="Roboto" panose="02000000000000000000" pitchFamily="2" charset="0"/>
                <a:cs typeface="Arial" panose="020B0604020202020204" pitchFamily="34" charset="0"/>
              </a:rPr>
              <a:t>API requests from </a:t>
            </a:r>
            <a:br>
              <a:rPr lang="en-US" dirty="0">
                <a:latin typeface="Arial" panose="020B0604020202020204" pitchFamily="34" charset="0"/>
                <a:ea typeface="Roboto" panose="02000000000000000000" pitchFamily="2" charset="0"/>
                <a:cs typeface="Arial" panose="020B0604020202020204" pitchFamily="34" charset="0"/>
              </a:rPr>
            </a:br>
            <a:r>
              <a:rPr lang="en-US" dirty="0">
                <a:latin typeface="Arial" panose="020B0604020202020204" pitchFamily="34" charset="0"/>
                <a:ea typeface="Roboto" panose="02000000000000000000" pitchFamily="2" charset="0"/>
                <a:cs typeface="Arial" panose="020B0604020202020204" pitchFamily="34" charset="0"/>
              </a:rPr>
              <a:t>the browser.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4419600"/>
            <a:ext cx="4648200" cy="1849794"/>
          </a:xfrm>
          <a:prstGeom prst="rect">
            <a:avLst/>
          </a:prstGeom>
        </p:spPr>
      </p:pic>
    </p:spTree>
    <p:extLst>
      <p:ext uri="{BB962C8B-B14F-4D97-AF65-F5344CB8AC3E}">
        <p14:creationId xmlns:p14="http://schemas.microsoft.com/office/powerpoint/2010/main" val="5931431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normAutofit/>
          </a:bodyPr>
          <a:lstStyle/>
          <a:p>
            <a:r>
              <a:rPr lang="en-US" sz="3600" dirty="0"/>
              <a:t>Over The Next Few Weeks</a:t>
            </a:r>
            <a:r>
              <a:rPr lang="is-IS" sz="3600" dirty="0"/>
              <a:t>…</a:t>
            </a:r>
            <a:endParaRPr lang="en-US" sz="3600" dirty="0"/>
          </a:p>
        </p:txBody>
      </p:sp>
    </p:spTree>
    <p:extLst>
      <p:ext uri="{BB962C8B-B14F-4D97-AF65-F5344CB8AC3E}">
        <p14:creationId xmlns:p14="http://schemas.microsoft.com/office/powerpoint/2010/main" val="19877083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Web?</a:t>
            </a:r>
          </a:p>
        </p:txBody>
      </p:sp>
      <p:pic>
        <p:nvPicPr>
          <p:cNvPr id="4" name="Picture 3"/>
          <p:cNvPicPr>
            <a:picLocks noChangeAspect="1"/>
          </p:cNvPicPr>
          <p:nvPr/>
        </p:nvPicPr>
        <p:blipFill>
          <a:blip r:embed="rId3"/>
          <a:stretch>
            <a:fillRect/>
          </a:stretch>
        </p:blipFill>
        <p:spPr>
          <a:xfrm>
            <a:off x="1714500" y="1231900"/>
            <a:ext cx="5715000" cy="4394200"/>
          </a:xfrm>
          <a:prstGeom prst="rect">
            <a:avLst/>
          </a:prstGeom>
        </p:spPr>
      </p:pic>
    </p:spTree>
    <p:extLst>
      <p:ext uri="{BB962C8B-B14F-4D97-AF65-F5344CB8AC3E}">
        <p14:creationId xmlns:p14="http://schemas.microsoft.com/office/powerpoint/2010/main" val="19455914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All the Technologies!</a:t>
            </a:r>
          </a:p>
        </p:txBody>
      </p:sp>
      <p:sp>
        <p:nvSpPr>
          <p:cNvPr id="3" name="TextBox 2"/>
          <p:cNvSpPr txBox="1"/>
          <p:nvPr/>
        </p:nvSpPr>
        <p:spPr>
          <a:xfrm>
            <a:off x="838200" y="1479461"/>
            <a:ext cx="6019800" cy="4832092"/>
          </a:xfrm>
          <a:prstGeom prst="rect">
            <a:avLst/>
          </a:prstGeom>
          <a:noFill/>
        </p:spPr>
        <p:txBody>
          <a:bodyPr wrap="square" rtlCol="0">
            <a:spAutoFit/>
          </a:bodyPr>
          <a:lstStyle/>
          <a:p>
            <a:pPr marL="285750" indent="-285750">
              <a:buFont typeface="Arial" charset="0"/>
              <a:buChar char="•"/>
            </a:pPr>
            <a:r>
              <a:rPr lang="en-US" sz="2800" dirty="0">
                <a:latin typeface="Arial" charset="0"/>
                <a:ea typeface="Arial" charset="0"/>
                <a:cs typeface="Arial" charset="0"/>
              </a:rPr>
              <a:t>HTML</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CSS</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Bootstrap CSS</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JavaScript</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JavaScript Charting Libraries</a:t>
            </a:r>
          </a:p>
          <a:p>
            <a:pPr marL="285750" indent="-285750">
              <a:buFont typeface="Arial" charset="0"/>
              <a:buChar char="•"/>
            </a:pPr>
            <a:endParaRPr lang="en-US" sz="2800" dirty="0">
              <a:latin typeface="Arial" charset="0"/>
              <a:ea typeface="Arial" charset="0"/>
              <a:cs typeface="Arial" charset="0"/>
            </a:endParaRPr>
          </a:p>
          <a:p>
            <a:pPr marL="285750" indent="-285750">
              <a:buFont typeface="Arial" charset="0"/>
              <a:buChar char="•"/>
            </a:pPr>
            <a:r>
              <a:rPr lang="en-US" sz="2800" dirty="0">
                <a:latin typeface="Arial" charset="0"/>
                <a:ea typeface="Arial" charset="0"/>
                <a:cs typeface="Arial" charset="0"/>
              </a:rPr>
              <a:t>And more</a:t>
            </a:r>
            <a:r>
              <a:rPr lang="mr-IN" sz="2800" dirty="0">
                <a:latin typeface="Arial" charset="0"/>
                <a:ea typeface="Arial" charset="0"/>
                <a:cs typeface="Arial" charset="0"/>
              </a:rPr>
              <a:t>…</a:t>
            </a:r>
            <a:endParaRPr lang="en-US" sz="2800" dirty="0">
              <a:latin typeface="Arial" charset="0"/>
              <a:ea typeface="Arial" charset="0"/>
              <a:cs typeface="Arial" charset="0"/>
            </a:endParaRPr>
          </a:p>
        </p:txBody>
      </p:sp>
      <p:sp>
        <p:nvSpPr>
          <p:cNvPr id="7" name="TextBox 6"/>
          <p:cNvSpPr txBox="1"/>
          <p:nvPr/>
        </p:nvSpPr>
        <p:spPr>
          <a:xfrm>
            <a:off x="533400" y="805048"/>
            <a:ext cx="6019800" cy="523220"/>
          </a:xfrm>
          <a:prstGeom prst="rect">
            <a:avLst/>
          </a:prstGeom>
          <a:noFill/>
        </p:spPr>
        <p:txBody>
          <a:bodyPr wrap="square" rtlCol="0">
            <a:spAutoFit/>
          </a:bodyPr>
          <a:lstStyle/>
          <a:p>
            <a:r>
              <a:rPr lang="en-US" sz="2800" b="1" dirty="0">
                <a:latin typeface="Arial" charset="0"/>
                <a:ea typeface="Arial" charset="0"/>
                <a:cs typeface="Arial" charset="0"/>
              </a:rPr>
              <a:t>We Will Cover:</a:t>
            </a:r>
          </a:p>
        </p:txBody>
      </p:sp>
      <p:pic>
        <p:nvPicPr>
          <p:cNvPr id="4" name="Picture 3"/>
          <p:cNvPicPr>
            <a:picLocks noChangeAspect="1"/>
          </p:cNvPicPr>
          <p:nvPr/>
        </p:nvPicPr>
        <p:blipFill>
          <a:blip r:embed="rId3"/>
          <a:stretch>
            <a:fillRect/>
          </a:stretch>
        </p:blipFill>
        <p:spPr>
          <a:xfrm>
            <a:off x="5016500" y="956241"/>
            <a:ext cx="3683000" cy="2762250"/>
          </a:xfrm>
          <a:prstGeom prst="rect">
            <a:avLst/>
          </a:prstGeom>
        </p:spPr>
      </p:pic>
    </p:spTree>
    <p:extLst>
      <p:ext uri="{BB962C8B-B14F-4D97-AF65-F5344CB8AC3E}">
        <p14:creationId xmlns:p14="http://schemas.microsoft.com/office/powerpoint/2010/main" val="11591299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normAutofit/>
          </a:bodyPr>
          <a:lstStyle/>
          <a:p>
            <a:r>
              <a:rPr lang="en-US" sz="3600" dirty="0"/>
              <a:t>Why Do We Need All This?</a:t>
            </a:r>
          </a:p>
        </p:txBody>
      </p:sp>
    </p:spTree>
    <p:extLst>
      <p:ext uri="{BB962C8B-B14F-4D97-AF65-F5344CB8AC3E}">
        <p14:creationId xmlns:p14="http://schemas.microsoft.com/office/powerpoint/2010/main" val="19320213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To Visualize Cats!</a:t>
            </a:r>
          </a:p>
        </p:txBody>
      </p:sp>
      <p:pic>
        <p:nvPicPr>
          <p:cNvPr id="3" name="Picture 2"/>
          <p:cNvPicPr>
            <a:picLocks noChangeAspect="1"/>
          </p:cNvPicPr>
          <p:nvPr/>
        </p:nvPicPr>
        <p:blipFill>
          <a:blip r:embed="rId3"/>
          <a:stretch>
            <a:fillRect/>
          </a:stretch>
        </p:blipFill>
        <p:spPr>
          <a:xfrm>
            <a:off x="1524000" y="1066800"/>
            <a:ext cx="5626100" cy="5155297"/>
          </a:xfrm>
          <a:prstGeom prst="rect">
            <a:avLst/>
          </a:prstGeom>
        </p:spPr>
      </p:pic>
    </p:spTree>
    <p:extLst>
      <p:ext uri="{BB962C8B-B14F-4D97-AF65-F5344CB8AC3E}">
        <p14:creationId xmlns:p14="http://schemas.microsoft.com/office/powerpoint/2010/main" val="8452888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Visualizations (e.g. D3)</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57400"/>
            <a:ext cx="9144000" cy="4394903"/>
          </a:xfrm>
          <a:prstGeom prst="rect">
            <a:avLst/>
          </a:prstGeom>
        </p:spPr>
      </p:pic>
      <p:sp>
        <p:nvSpPr>
          <p:cNvPr id="5" name="TextBox 4"/>
          <p:cNvSpPr txBox="1"/>
          <p:nvPr/>
        </p:nvSpPr>
        <p:spPr>
          <a:xfrm>
            <a:off x="609600" y="914400"/>
            <a:ext cx="7239000" cy="1154162"/>
          </a:xfrm>
          <a:prstGeom prst="rect">
            <a:avLst/>
          </a:prstGeom>
          <a:noFill/>
        </p:spPr>
        <p:txBody>
          <a:bodyPr wrap="square" rtlCol="0">
            <a:spAutoFit/>
          </a:bodyPr>
          <a:lstStyle/>
          <a:p>
            <a:r>
              <a:rPr lang="en-US" sz="2300" dirty="0">
                <a:latin typeface="Arial" charset="0"/>
                <a:ea typeface="Arial" charset="0"/>
                <a:cs typeface="Arial" charset="0"/>
              </a:rPr>
              <a:t>We’ll be able to use HTML, CSS, and JavaScript to create some </a:t>
            </a:r>
            <a:r>
              <a:rPr lang="en-US" sz="2300" b="1" dirty="0">
                <a:latin typeface="Arial" charset="0"/>
                <a:ea typeface="Arial" charset="0"/>
                <a:cs typeface="Arial" charset="0"/>
              </a:rPr>
              <a:t>VERY</a:t>
            </a:r>
            <a:r>
              <a:rPr lang="en-US" sz="2300" dirty="0">
                <a:latin typeface="Arial" charset="0"/>
                <a:ea typeface="Arial" charset="0"/>
                <a:cs typeface="Arial" charset="0"/>
              </a:rPr>
              <a:t> impressive interactive visualizations with big data. </a:t>
            </a:r>
            <a:r>
              <a:rPr lang="en-US" sz="2300" dirty="0">
                <a:latin typeface="Arial" charset="0"/>
                <a:ea typeface="Arial" charset="0"/>
                <a:cs typeface="Arial" charset="0"/>
                <a:hlinkClick r:id="rId4"/>
              </a:rPr>
              <a:t>View Gallery</a:t>
            </a:r>
            <a:endParaRPr lang="en-US" sz="2300" dirty="0">
              <a:latin typeface="Arial" charset="0"/>
              <a:ea typeface="Arial" charset="0"/>
              <a:cs typeface="Arial" charset="0"/>
            </a:endParaRPr>
          </a:p>
        </p:txBody>
      </p:sp>
    </p:spTree>
    <p:extLst>
      <p:ext uri="{BB962C8B-B14F-4D97-AF65-F5344CB8AC3E}">
        <p14:creationId xmlns:p14="http://schemas.microsoft.com/office/powerpoint/2010/main" val="18971256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Web?</a:t>
            </a:r>
          </a:p>
        </p:txBody>
      </p:sp>
      <p:sp>
        <p:nvSpPr>
          <p:cNvPr id="4" name="TextBox 3"/>
          <p:cNvSpPr txBox="1"/>
          <p:nvPr/>
        </p:nvSpPr>
        <p:spPr>
          <a:xfrm>
            <a:off x="685800" y="2743200"/>
            <a:ext cx="7444353" cy="1200329"/>
          </a:xfrm>
          <a:prstGeom prst="rect">
            <a:avLst/>
          </a:prstGeom>
          <a:noFill/>
        </p:spPr>
        <p:txBody>
          <a:bodyPr wrap="square" rtlCol="0">
            <a:spAutoFit/>
          </a:bodyPr>
          <a:lstStyle/>
          <a:p>
            <a:pPr algn="ctr"/>
            <a:r>
              <a:rPr lang="en-US" sz="3600" dirty="0"/>
              <a:t>But how do these tubes get filled with cats? </a:t>
            </a:r>
          </a:p>
        </p:txBody>
      </p:sp>
    </p:spTree>
    <p:extLst>
      <p:ext uri="{BB962C8B-B14F-4D97-AF65-F5344CB8AC3E}">
        <p14:creationId xmlns:p14="http://schemas.microsoft.com/office/powerpoint/2010/main" val="6528406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Web?</a:t>
            </a:r>
          </a:p>
        </p:txBody>
      </p:sp>
      <p:sp>
        <p:nvSpPr>
          <p:cNvPr id="4" name="TextBox 3"/>
          <p:cNvSpPr txBox="1"/>
          <p:nvPr/>
        </p:nvSpPr>
        <p:spPr>
          <a:xfrm>
            <a:off x="463826" y="735945"/>
            <a:ext cx="8077200" cy="5509200"/>
          </a:xfrm>
          <a:prstGeom prst="rect">
            <a:avLst/>
          </a:prstGeom>
          <a:noFill/>
        </p:spPr>
        <p:txBody>
          <a:bodyPr wrap="square" rtlCol="0">
            <a:spAutoFit/>
          </a:bodyPr>
          <a:lstStyle/>
          <a:p>
            <a:endParaRPr lang="en-US" sz="2800" dirty="0"/>
          </a:p>
          <a:p>
            <a:r>
              <a:rPr lang="en-US" sz="2800" dirty="0"/>
              <a:t>Web developers build them </a:t>
            </a:r>
            <a:br>
              <a:rPr lang="en-US" sz="2800" dirty="0"/>
            </a:br>
            <a:r>
              <a:rPr lang="en-US" sz="2800" dirty="0"/>
              <a:t>in to a special type of </a:t>
            </a:r>
            <a:br>
              <a:rPr lang="en-US" sz="2800" dirty="0"/>
            </a:br>
            <a:r>
              <a:rPr lang="en-US" sz="2800" dirty="0"/>
              <a:t>document - </a:t>
            </a:r>
            <a:r>
              <a:rPr lang="en-US" sz="2800" i="1" dirty="0"/>
              <a:t>a web page</a:t>
            </a:r>
            <a:r>
              <a:rPr lang="en-US" sz="2800" dirty="0"/>
              <a:t>. </a:t>
            </a:r>
          </a:p>
          <a:p>
            <a:endParaRPr lang="en-US" sz="2800" dirty="0"/>
          </a:p>
          <a:p>
            <a:endParaRPr lang="en-US" sz="2800" dirty="0"/>
          </a:p>
          <a:p>
            <a:r>
              <a:rPr lang="en-US" sz="2800" dirty="0"/>
              <a:t>These web pages are then </a:t>
            </a:r>
            <a:br>
              <a:rPr lang="en-US" sz="2800" dirty="0"/>
            </a:br>
            <a:r>
              <a:rPr lang="en-US" sz="2800" dirty="0"/>
              <a:t>accessible to other </a:t>
            </a:r>
            <a:br>
              <a:rPr lang="en-US" sz="2800" dirty="0"/>
            </a:br>
            <a:r>
              <a:rPr lang="en-US" sz="2800" dirty="0"/>
              <a:t>people on the Internet.</a:t>
            </a:r>
          </a:p>
          <a:p>
            <a:pPr lvl="4"/>
            <a:br>
              <a:rPr lang="en-US" sz="2800" dirty="0"/>
            </a:br>
            <a:r>
              <a:rPr lang="en-US" dirty="0"/>
              <a:t>(Believe it or not, you</a:t>
            </a:r>
            <a:br>
              <a:rPr lang="en-US" dirty="0"/>
            </a:br>
            <a:r>
              <a:rPr lang="en-US" dirty="0"/>
              <a:t>can even build web </a:t>
            </a:r>
            <a:br>
              <a:rPr lang="en-US" dirty="0"/>
            </a:br>
            <a:r>
              <a:rPr lang="en-US" dirty="0"/>
              <a:t>pages with things other </a:t>
            </a:r>
          </a:p>
          <a:p>
            <a:pPr lvl="4"/>
            <a:r>
              <a:rPr lang="en-US" dirty="0"/>
              <a:t>than cats on them.)</a:t>
            </a:r>
          </a:p>
        </p:txBody>
      </p:sp>
      <p:pic>
        <p:nvPicPr>
          <p:cNvPr id="3" name="Picture 2"/>
          <p:cNvPicPr>
            <a:picLocks noChangeAspect="1"/>
          </p:cNvPicPr>
          <p:nvPr/>
        </p:nvPicPr>
        <p:blipFill>
          <a:blip r:embed="rId3"/>
          <a:stretch>
            <a:fillRect/>
          </a:stretch>
        </p:blipFill>
        <p:spPr>
          <a:xfrm>
            <a:off x="5105400" y="4164968"/>
            <a:ext cx="3698093" cy="2080177"/>
          </a:xfrm>
          <a:prstGeom prst="rect">
            <a:avLst/>
          </a:prstGeom>
        </p:spPr>
      </p:pic>
      <p:pic>
        <p:nvPicPr>
          <p:cNvPr id="6" name="Picture 5"/>
          <p:cNvPicPr>
            <a:picLocks noChangeAspect="1"/>
          </p:cNvPicPr>
          <p:nvPr/>
        </p:nvPicPr>
        <p:blipFill>
          <a:blip r:embed="rId4"/>
          <a:stretch>
            <a:fillRect/>
          </a:stretch>
        </p:blipFill>
        <p:spPr>
          <a:xfrm>
            <a:off x="5723006" y="1027665"/>
            <a:ext cx="2462880" cy="2462880"/>
          </a:xfrm>
          <a:prstGeom prst="rect">
            <a:avLst/>
          </a:prstGeom>
        </p:spPr>
      </p:pic>
    </p:spTree>
    <p:extLst>
      <p:ext uri="{BB962C8B-B14F-4D97-AF65-F5344CB8AC3E}">
        <p14:creationId xmlns:p14="http://schemas.microsoft.com/office/powerpoint/2010/main" val="7453686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Web?</a:t>
            </a:r>
          </a:p>
        </p:txBody>
      </p:sp>
      <p:sp>
        <p:nvSpPr>
          <p:cNvPr id="4" name="TextBox 3"/>
          <p:cNvSpPr txBox="1"/>
          <p:nvPr/>
        </p:nvSpPr>
        <p:spPr>
          <a:xfrm>
            <a:off x="533400" y="914400"/>
            <a:ext cx="7620000" cy="954107"/>
          </a:xfrm>
          <a:prstGeom prst="rect">
            <a:avLst/>
          </a:prstGeom>
          <a:noFill/>
        </p:spPr>
        <p:txBody>
          <a:bodyPr wrap="square" rtlCol="0">
            <a:spAutoFit/>
          </a:bodyPr>
          <a:lstStyle/>
          <a:p>
            <a:r>
              <a:rPr lang="en-US" sz="2800" dirty="0"/>
              <a:t>Data analysts can use the web to </a:t>
            </a:r>
            <a:r>
              <a:rPr lang="en-US" sz="2800" b="1" dirty="0"/>
              <a:t>tell stories with data</a:t>
            </a:r>
            <a:r>
              <a:rPr lang="en-US" sz="2800" dirty="0"/>
              <a:t>, and reach millions of people.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981200"/>
            <a:ext cx="6248400" cy="4425950"/>
          </a:xfrm>
          <a:prstGeom prst="rect">
            <a:avLst/>
          </a:prstGeom>
        </p:spPr>
      </p:pic>
    </p:spTree>
    <p:extLst>
      <p:ext uri="{BB962C8B-B14F-4D97-AF65-F5344CB8AC3E}">
        <p14:creationId xmlns:p14="http://schemas.microsoft.com/office/powerpoint/2010/main" val="1859457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The Web - Discuss</a:t>
            </a:r>
          </a:p>
        </p:txBody>
      </p:sp>
      <p:pic>
        <p:nvPicPr>
          <p:cNvPr id="1034" name="Picture 10"/>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a:xfrm>
            <a:off x="6477000" y="4316575"/>
            <a:ext cx="2667000" cy="208156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642350" cy="5559936"/>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altLang="en" sz="3200" dirty="0">
                <a:latin typeface="Arial" panose="020B0604020202020204" pitchFamily="34" charset="0"/>
                <a:ea typeface="Roboto" pitchFamily="2" charset="0"/>
                <a:cs typeface="Arial" panose="020B0604020202020204" pitchFamily="34" charset="0"/>
              </a:rPr>
              <a:t>Discuss with partners!</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US" alt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What are some technologies used in front-end web development?</a:t>
            </a: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alt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US" altLang="en" sz="3200" dirty="0">
                <a:latin typeface="Arial" panose="020B0604020202020204" pitchFamily="34" charset="0"/>
                <a:ea typeface="Roboto" pitchFamily="2" charset="0"/>
                <a:cs typeface="Arial" panose="020B0604020202020204" pitchFamily="34" charset="0"/>
              </a:rPr>
              <a:t>What can you tell us about each technology, i.e. what is its role in </a:t>
            </a:r>
            <a:br>
              <a:rPr lang="en-US" altLang="en" sz="3200" dirty="0">
                <a:latin typeface="Arial" panose="020B0604020202020204" pitchFamily="34" charset="0"/>
                <a:ea typeface="Roboto" pitchFamily="2" charset="0"/>
                <a:cs typeface="Arial" panose="020B0604020202020204" pitchFamily="34" charset="0"/>
              </a:rPr>
            </a:br>
            <a:r>
              <a:rPr lang="en-US" altLang="en" sz="3200" dirty="0">
                <a:latin typeface="Arial" panose="020B0604020202020204" pitchFamily="34" charset="0"/>
                <a:ea typeface="Roboto" pitchFamily="2" charset="0"/>
                <a:cs typeface="Arial" panose="020B0604020202020204" pitchFamily="34" charset="0"/>
              </a:rPr>
              <a:t>a website?</a:t>
            </a:r>
            <a:endParaRPr lang="en" alt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768000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467600" cy="653854"/>
          </a:xfrm>
        </p:spPr>
        <p:txBody>
          <a:bodyPr numCol="1">
            <a:normAutofit/>
          </a:bodyPr>
          <a:lstStyle/>
          <a:p>
            <a:r>
              <a:rPr lang="en-US" dirty="0"/>
              <a:t>The Core Three Front-End </a:t>
            </a:r>
            <a:r>
              <a:rPr lang="en-US"/>
              <a:t>Web Technologies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90600"/>
            <a:ext cx="8382000" cy="4860452"/>
          </a:xfrm>
          <a:prstGeom prst="rect">
            <a:avLst/>
          </a:prstGeom>
        </p:spPr>
      </p:pic>
    </p:spTree>
    <p:extLst>
      <p:ext uri="{BB962C8B-B14F-4D97-AF65-F5344CB8AC3E}">
        <p14:creationId xmlns:p14="http://schemas.microsoft.com/office/powerpoint/2010/main" val="7401708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content of a web page.</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962400" y="989110"/>
            <a:ext cx="4776296" cy="4141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04378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HTML</a:t>
            </a:r>
          </a:p>
        </p:txBody>
      </p:sp>
      <p:sp>
        <p:nvSpPr>
          <p:cNvPr id="5" name="Shape 70"/>
          <p:cNvSpPr txBox="1">
            <a:spLocks/>
          </p:cNvSpPr>
          <p:nvPr/>
        </p:nvSpPr>
        <p:spPr>
          <a:xfrm>
            <a:off x="304800" y="827392"/>
            <a:ext cx="83375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600" dirty="0"/>
              <a:t>Stands for “</a:t>
            </a:r>
            <a:r>
              <a:rPr lang="en-US" sz="2600" b="1" u="sng" dirty="0"/>
              <a:t>H</a:t>
            </a:r>
            <a:r>
              <a:rPr lang="en-US" sz="2600" dirty="0"/>
              <a:t>yper</a:t>
            </a:r>
            <a:r>
              <a:rPr lang="en-US" sz="2600" b="1" u="sng" dirty="0"/>
              <a:t>t</a:t>
            </a:r>
            <a:r>
              <a:rPr lang="en-US" sz="2600" dirty="0"/>
              <a:t>ext </a:t>
            </a:r>
            <a:r>
              <a:rPr lang="en-US" sz="2600" b="1" u="sng" dirty="0"/>
              <a:t>M</a:t>
            </a:r>
            <a:r>
              <a:rPr lang="en-US" sz="2600" dirty="0"/>
              <a:t>arkup </a:t>
            </a:r>
            <a:r>
              <a:rPr lang="en-US" sz="2600" b="1" u="sng" dirty="0"/>
              <a:t>L</a:t>
            </a:r>
            <a:r>
              <a:rPr lang="en-US" sz="2600" dirty="0"/>
              <a:t>anguage”.</a:t>
            </a:r>
            <a:br>
              <a:rPr lang="en-US" sz="2600" dirty="0"/>
            </a:br>
            <a:r>
              <a:rPr lang="en-US" sz="2600" dirty="0"/>
              <a:t>It’s</a:t>
            </a:r>
            <a:r>
              <a:rPr lang="en-US" sz="2600" dirty="0">
                <a:latin typeface="Arial" panose="020B0604020202020204" pitchFamily="34" charset="0"/>
                <a:ea typeface="Roboto" panose="02000000000000000000" pitchFamily="2" charset="0"/>
                <a:cs typeface="Arial" panose="020B0604020202020204" pitchFamily="34" charset="0"/>
              </a:rPr>
              <a:t> r</a:t>
            </a:r>
            <a:r>
              <a:rPr lang="en-US" altLang="en" sz="2600" dirty="0">
                <a:latin typeface="Arial" panose="020B0604020202020204" pitchFamily="34" charset="0"/>
                <a:ea typeface="Roboto" panose="02000000000000000000" pitchFamily="2" charset="0"/>
                <a:cs typeface="Arial" panose="020B0604020202020204" pitchFamily="34" charset="0"/>
              </a:rPr>
              <a:t>esponsible for a page’s content and structure.</a:t>
            </a:r>
          </a:p>
          <a:p>
            <a:pPr marL="685800" indent="-457200">
              <a:spcBef>
                <a:spcPts val="0"/>
              </a:spcBef>
            </a:pPr>
            <a:endParaRPr lang="en-US" altLang="en" sz="26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altLang="en" sz="26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6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6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6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6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6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6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6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6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US" sz="2600" b="1" dirty="0">
                <a:latin typeface="Arial" panose="020B0604020202020204" pitchFamily="34" charset="0"/>
                <a:ea typeface="Roboto" panose="02000000000000000000" pitchFamily="2" charset="0"/>
                <a:cs typeface="Arial" panose="020B0604020202020204" pitchFamily="34" charset="0"/>
              </a:rPr>
              <a:t>Elements </a:t>
            </a:r>
            <a:r>
              <a:rPr lang="en-US" sz="2600" dirty="0">
                <a:latin typeface="Arial" panose="020B0604020202020204" pitchFamily="34" charset="0"/>
                <a:ea typeface="Roboto" panose="02000000000000000000" pitchFamily="2" charset="0"/>
                <a:cs typeface="Arial" panose="020B0604020202020204" pitchFamily="34" charset="0"/>
              </a:rPr>
              <a:t>are the basic building blocks of web pages.</a:t>
            </a:r>
            <a:br>
              <a:rPr lang="en-US" altLang="en" sz="2600" dirty="0">
                <a:latin typeface="Arial" panose="020B0604020202020204" pitchFamily="34" charset="0"/>
                <a:ea typeface="Roboto" panose="02000000000000000000" pitchFamily="2" charset="0"/>
                <a:cs typeface="Arial" panose="020B0604020202020204" pitchFamily="34" charset="0"/>
              </a:rPr>
            </a:br>
            <a:endParaRPr lang="en" altLang="en" sz="2800" b="1" dirty="0">
              <a:latin typeface="Arial" panose="020B0604020202020204" pitchFamily="34" charset="0"/>
              <a:ea typeface="Roboto" panose="02000000000000000000" pitchFamily="2"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1082675" y="1981199"/>
            <a:ext cx="6781800" cy="3369370"/>
          </a:xfrm>
          <a:prstGeom prst="rect">
            <a:avLst/>
          </a:prstGeom>
        </p:spPr>
      </p:pic>
    </p:spTree>
    <p:extLst>
      <p:ext uri="{BB962C8B-B14F-4D97-AF65-F5344CB8AC3E}">
        <p14:creationId xmlns:p14="http://schemas.microsoft.com/office/powerpoint/2010/main" val="5619903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14928</TotalTime>
  <Words>1291</Words>
  <Application>Microsoft Macintosh PowerPoint</Application>
  <PresentationFormat>On-screen Show (4:3)</PresentationFormat>
  <Paragraphs>204</Paragraphs>
  <Slides>23</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Mangal</vt:lpstr>
      <vt:lpstr>Roboto</vt:lpstr>
      <vt:lpstr>1_Unbranded</vt:lpstr>
      <vt:lpstr>&lt;html&gt; - Starting Fresh</vt:lpstr>
      <vt:lpstr>What is the Web?</vt:lpstr>
      <vt:lpstr>What is the Web?</vt:lpstr>
      <vt:lpstr>What is the Web?</vt:lpstr>
      <vt:lpstr>What is the Web?</vt:lpstr>
      <vt:lpstr>The Web - Discuss</vt:lpstr>
      <vt:lpstr>The Core Three Front-End Web Technologies</vt:lpstr>
      <vt:lpstr>&lt;title&gt; Intro to HTML &lt;/title&gt;</vt:lpstr>
      <vt:lpstr>HTML</vt:lpstr>
      <vt:lpstr>HTML</vt:lpstr>
      <vt:lpstr>HTML Syntax (Basic)</vt:lpstr>
      <vt:lpstr>HTML Syntax (with Attribute)</vt:lpstr>
      <vt:lpstr>Tricky Tags (Self-Closing)</vt:lpstr>
      <vt:lpstr>CSS</vt:lpstr>
      <vt:lpstr>CSS</vt:lpstr>
      <vt:lpstr>CSS Syntax</vt:lpstr>
      <vt:lpstr>JavaScript</vt:lpstr>
      <vt:lpstr>JavaScript</vt:lpstr>
      <vt:lpstr>Over The Next Few Weeks…</vt:lpstr>
      <vt:lpstr>All the Technologies!</vt:lpstr>
      <vt:lpstr>Why Do We Need All This?</vt:lpstr>
      <vt:lpstr>To Visualize Cats!</vt:lpstr>
      <vt:lpstr>Visualizations (e.g. D3)</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Microsoft Office User</cp:lastModifiedBy>
  <cp:revision>1699</cp:revision>
  <cp:lastPrinted>2016-01-30T16:23:56Z</cp:lastPrinted>
  <dcterms:created xsi:type="dcterms:W3CDTF">2015-01-20T17:19:00Z</dcterms:created>
  <dcterms:modified xsi:type="dcterms:W3CDTF">2018-02-06T00:05:26Z</dcterms:modified>
</cp:coreProperties>
</file>